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9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1330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13D9C8F-AC6D-455A-8D38-26AE69156E55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EA0F8CCD-C81D-4DAE-8FCC-1414411AAB1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hetaru.com/blog/brief-history-apple-inc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590800"/>
            <a:ext cx="3657599" cy="68580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Exploratory Research Survey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3429000"/>
            <a:ext cx="3309803" cy="2252709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Student’s Name: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Professor’s Name:</a:t>
            </a:r>
          </a:p>
          <a:p>
            <a:pPr>
              <a:lnSpc>
                <a:spcPct val="20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Brand: Apple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82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28" y="762000"/>
            <a:ext cx="7024744" cy="6858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Background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620000" cy="45720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 Inc. is a corporation that deals with electronic devices such as personal computers, mobile phones, and servers.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company was founded by Steve Jobs and Steve Wozniak in April 1, 1976.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brand was initially known as Apple Computer and dealt primarily with personal computers such Macintosh, Apple II, and Power Mac.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Steve Jobs was ousted out of the company in 1985 and came back in 1996 to become the interim CEO in 1997. </a:t>
            </a:r>
          </a:p>
        </p:txBody>
      </p:sp>
    </p:spTree>
    <p:extLst>
      <p:ext uri="{BB962C8B-B14F-4D97-AF65-F5344CB8AC3E}">
        <p14:creationId xmlns:p14="http://schemas.microsoft.com/office/powerpoint/2010/main" val="265768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744" cy="496336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Beginnings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82136"/>
            <a:ext cx="7772400" cy="514246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Steve Wozniak and Steve Jobs formed a partnership in formative years (26 years and 21 years) respectively (Reference for Business, n. d). 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started by building boxes to make telecommunication networks over long distances.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box prototypes led to the creation of Apple I computer that had no key board and power supply unit.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duo sold their personal possessions worth $1300 to start the company (Reference for Business, n. d).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Afterward, they came up with Apple II that was an enhancement of Apple I and was more appealing to the US market.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029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Apple 1 and Apple II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001000" cy="47244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Wozniak designed Apple I in 1971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Chetaru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2017).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Apple I had TV display unit that had a high picture scanning rate.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It also had a cassette interface and volatile memory units that enable fast transfer of data.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product turned out to be a masterpiece.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Ronald Wayne joined the team to start working on other prototypes totaling 200 Apple 1’s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Chetaru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2017).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Apple II had significant improvements including superior TV interface.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product included graphic and sonic features to enhance user experience.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357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Apple III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772400" cy="49530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 III was incorporated into the market in May 19, 1980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Chetaru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2017).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product was released without taking into account design specifications.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 III had no cooling system and it was prone to overheating since the physical framework did not allow for allow proper aeration.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product was a flop in the market since the Integrated Circuit (IC) often disconnected from the motherboard.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customers lodged complaints prompting the return of Apple III products in 1983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Chetaru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2017).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407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Apple Initial Public Offering (IPO)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71368"/>
            <a:ext cx="7848600" cy="49056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 went public in 1980 and advertised their shares worth $4.6 millions at $2.2/ share (Reference for Business, n. d).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made a subsequent advertisement worth 2.6 millions in 1981 and made a killing.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company worked on a successor for Apple II known as Apple III that was released in 1980 at $3495 (Reference for Business, n. d).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company started tailoring their products to satisfy the needs of various demographics and developed the iPod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iPad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2001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Chetaru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2017).</a:t>
            </a:r>
          </a:p>
        </p:txBody>
      </p:sp>
    </p:spTree>
    <p:extLst>
      <p:ext uri="{BB962C8B-B14F-4D97-AF65-F5344CB8AC3E}">
        <p14:creationId xmlns:p14="http://schemas.microsoft.com/office/powerpoint/2010/main" val="36790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Target Market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7244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Apple is targeting different demographics based on their ages, gender, and income levels.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Age: the brand targets persons aged between 22 and 55 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Dudovskiy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2018).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Gender: it is targeting both male and female customers.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Income: the brand targets middle-income and high-income earners.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Psychographic: the company is targeting explorers and aspirers  who are obsessed with  certain lifestyle culture of owing expensive items especially the modern society.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Behavioral segments: Apple marketing strategies target repeat purchases who continuously buy its products.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Besides, Apple is characterized by brand loyalty since it has customers who scarcely buy  products from other brands.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Geographically, it is targeting the urban population.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005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Decision-Making Aspects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724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Apple prescribes to a philosophy as APPLE  that enhances customer experience (A- Approach customers politely and give them a warm and personalized welcome, P-Probe politely in order to understand what the customer needs, P-Present a solution that the customer can take home today, L-Listen to customer and resolve any concerns or issues he or she may have, E- End with am equally warm and personalized farewell, and invite the customers back).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consumer decision-making process entails identifying needs and creating awareness, searching information, purchasing, and evaluating post-purchases.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decision-making process correlates to the behavioral characteristics of the customers and must align to consumer characteristics (Rogers &amp; Lee, 2016). 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624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6096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Market Segment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620000" cy="438482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psychographic market segment will be discussed giving insight the psychological factors that Apple use to influence customer behavior.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brand uses cognition and sensation to attract customers by creating physically-attractive products.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company relies on consumer satisfaction to make repeat sales,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Therefore, the brand is targeting customers that have the conviction that the brand is the best in the market.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Consequently, psychological effects make these persons to queue for their products all over the world.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771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8382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Consumer Influences: Personal Factors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848600" cy="4572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 uses personal factors that encompass self-image and individual characteristics.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regard, Apple focuses on fashionable products rather than fads to create long-term effects.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Their advertisement strategies portray their corporate culture.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Consequently, their customers still make purchases despite their high prices since they meet their personal requirements.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03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8382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Product Factors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7338508" cy="49530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Apple’s products are quality-oriented to satisfy the market niches (Hu et al., 2013).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Apple makes sure that they align the quality of their products with the market expectations.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create products with easy users interfaces, for instance, the IOS system  can be used by person of any age.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Besides, the company has a progressive after-sales framework that takes care of the needs of their customers.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Due to its high pricing mechanisms, customers are likely to shy away from buying their products in case of price reduction since they will have a perception it has tradeoffs on the quality.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606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762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Situational Factors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696200" cy="4232429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Situational factors encompass the environmental characteristics of the customers.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instance, customers are likely to purchase the brand’s products based on the social and physical perceptions.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regard, Apple’s potential customers are likely to make purchases due to the influence from their peers.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 has established itself as a leading manufacturer of electronic consumer products and customers feel motivated to buy their products when they see them with others as a form of prestige.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15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7620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Marketing Strategy: Question 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5720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 you feel good when owing or using an Apple product?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question is important since it evaluates the effect Apple’s products have on the users.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consumer behavior research will evaluate reactions that determine the mood and emotions of the customers towards the product.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Effect account for the responsiveness of the consumers to environmental stimuli since they are classically conditioned to have certain perceptions of the brand’s products.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910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7620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Question 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24000"/>
            <a:ext cx="7414708" cy="4724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using Apple’s products affect your cultural beliefs?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Culture plays a crucial role in determining of behavioral characteristics of the customers.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regard, in case the brand’s products infringe on the cultural values of the customers, they are likely to avoid buying them.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example, some persons believe that buying expensive products instead of giving to the needy is against their cultural and moral perspectives.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Also, some of the potential customers are conservatives and do not believe in buying advanced technological devices especially when they are expensive.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90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146" y="762000"/>
            <a:ext cx="7024744" cy="60960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Question 3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7109908" cy="446102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Do you feel intimidated when other’s use Apple’s products?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Situational factors are essential in the evaluation of the customer’s behavioral attributes towards Apple’s products.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instance, the prestige that accompanies the possession of Apple’s products is likely to motivate non-Apple users to acquire them.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Also, due to the high quality of iPhones,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iPads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and iMacs, Apple users are likely highly of the products to their peers. Consequently, they spark motivational feelings that prompt them to make purchases.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917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9144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Question 4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772400" cy="4419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 you like iPhone’s features?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attributes of the brand’s products determine the customers’ affinities to make purchases.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Since IPhones and iMac have a sound IOS system that creates optimal customer experience, customers are likely to make purchase.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the other hand, since most of the applications on iPhones and iMacs are bought in the Apple Store, customers are likely to shy away from making purchases.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946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685800"/>
            <a:ext cx="7024744" cy="5725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Question 5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58336"/>
            <a:ext cx="7848600" cy="51424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using Apple’s product satisfy your fashion needs?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Personal beliefs are crucial in carrying out customer survey since they may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may not align with their needs.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regard, some customers feel that it is fashionable to have Apple products since it give them optimal personal satisfaction.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Conversely, other feel that owing expensive Apple products taint their self-image.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example, pastors owing the latest iPhone products portray bad image to the congregation who may feel they are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extravagant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362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2" y="685800"/>
            <a:ext cx="7024744" cy="724936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Question 6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10736"/>
            <a:ext cx="8001000" cy="499006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 you think that the logo and design of iPhone X can make you make a purchase?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Apple’s products have big screens and thin bodies as well a unique logo that can impact significantly on the customers.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this regard, these features have psychological effects on the customers since that induce sensations that affect cognition of the customers.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sensations are likely to stick in the memories of the customers; consequently, driving them to buy the products in the future.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509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024744" cy="5725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Consumer Behavior Survey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062" y="1105936"/>
            <a:ext cx="8017138" cy="537106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Closed-ended Questions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 you use of physical experience as the criteria for buying Apple’s product?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Where do you learn about Apple’s latest products  before making a purchase?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 you believe that Apple’s products deserve the high prices?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Does Apple effectively advertise their products to attract more customers?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 you like the layout of Apple’s retail stores to promote sales?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 you think Apple is doing enough to connect with their customers?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 you feel attracted to the images of Apple’s products when  making a purchase?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Should Apple improve the packaging of the products to attract more customers?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Is culture a factor when choosing Apple’s products  according to you?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Does Apple endorsing their products using celebrities affect your decision to purchase?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Do Apple need to improve its public relations to connect with you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952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Consumer Behavior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Survey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Con’t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447800"/>
            <a:ext cx="6777317" cy="4876800"/>
          </a:xfrm>
        </p:spPr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Closed-ended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Questions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Can you buy Apple’s products due to its easy usability regardless of  its price 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Do you think that there are better alternatives to Apple’s products?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Does Apple’s corporate culture help it maintain its customers?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Will you buy Apple’s products in case they were to lower their prices?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Before making a purchase, do you carry out research on Apple’s products?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Do you feel the Apple can improve user experience to make more sales?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Do you think Apple should increase the size of their products to enhance user experience.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Open-ended Questions</a:t>
            </a:r>
          </a:p>
          <a:p>
            <a:pPr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makes you  Apple a standout brand among its competitors?</a:t>
            </a:r>
          </a:p>
          <a:p>
            <a:pPr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Apple’s expensive prices meet you customer needs?</a:t>
            </a:r>
          </a:p>
          <a:p>
            <a:pPr marL="68580" indent="0"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37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6858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Research Methodology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6777317" cy="4461029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survey was carried out using well-structured questionnaires sent to the e-mails of the respondents.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respondents were for the interviews using random sampling methods.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research offered incentives of getting into a draw to win shopping vouchers to Apple’s stores around the world.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researchers experienced difficulties of selecting respondents that met the requirements of the research questions.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response rate was average since not all of them replied to the survey mails. We mailed 10000 respondents and received 6000 responses.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835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024744" cy="648736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Findings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538073"/>
              </p:ext>
            </p:extLst>
          </p:nvPr>
        </p:nvGraphicFramePr>
        <p:xfrm>
          <a:off x="582258" y="1295400"/>
          <a:ext cx="7993828" cy="5123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2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070">
                <a:tc>
                  <a:txBody>
                    <a:bodyPr/>
                    <a:lstStyle/>
                    <a:p>
                      <a:r>
                        <a:rPr lang="en-US" dirty="0" smtClean="0"/>
                        <a:t>Research Questions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marL="75300" marR="75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17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you use of physical experience as the criteria for buying Apple’s product?</a:t>
                      </a:r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9000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 marL="75300" marR="75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you believe that Apple’s products deserve the high prices?</a:t>
                      </a:r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7300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2700</a:t>
                      </a:r>
                      <a:endParaRPr lang="en-US" dirty="0"/>
                    </a:p>
                  </a:txBody>
                  <a:tcPr marL="75300" marR="75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 Apple effectively advertise their products to attract more customers?</a:t>
                      </a:r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9600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400</a:t>
                      </a:r>
                      <a:endParaRPr lang="en-US" dirty="0"/>
                    </a:p>
                  </a:txBody>
                  <a:tcPr marL="75300" marR="75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you like the layout of Apple’s retail stores to promote sales?</a:t>
                      </a:r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5000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5000</a:t>
                      </a:r>
                      <a:endParaRPr lang="en-US" dirty="0"/>
                    </a:p>
                  </a:txBody>
                  <a:tcPr marL="75300" marR="75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you think Apple is doing enough to connect with their customers?</a:t>
                      </a:r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9650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350</a:t>
                      </a:r>
                      <a:endParaRPr lang="en-US" dirty="0"/>
                    </a:p>
                  </a:txBody>
                  <a:tcPr marL="75300" marR="75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culture a factor when choosing Apple’s products  according to you?</a:t>
                      </a:r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 marL="75300" marR="7530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915</a:t>
                      </a:r>
                      <a:endParaRPr lang="en-US" dirty="0"/>
                    </a:p>
                  </a:txBody>
                  <a:tcPr marL="75300" marR="753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517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762000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Recommendations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24000"/>
            <a:ext cx="7414708" cy="44958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findings from the research can be used for future Apple’s studies since it is a  representative of the customer's perception about their products.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recommend that Apple should improve their packaging to attract more customers.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also recommend that Apple should be culture-sensitive to avoid negative perceptions about their products.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Lastly, I recommend that Apple should intensify their advertisement efforts to attract more potential customers.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412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648200"/>
          </a:xfrm>
        </p:spPr>
        <p:txBody>
          <a:bodyPr>
            <a:noAutofit/>
          </a:bodyPr>
          <a:lstStyle/>
          <a:p>
            <a:pPr marL="463550" indent="-463550">
              <a:buNone/>
            </a:pP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Chetaru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(2017). A brief of history of Apple Inc. History. Retrieved from</a:t>
            </a:r>
          </a:p>
          <a:p>
            <a:pPr marL="463550" indent="-46355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https://chetaru.com/blog/brief-history-apple-inc/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63550" indent="-463550">
              <a:buNone/>
            </a:pP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Dudovskiy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J. (2018). Apple segmentation, targeting and positioning. Research Methodology.</a:t>
            </a:r>
          </a:p>
          <a:p>
            <a:pPr marL="463550" indent="-46355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Hu, C., Huang., &amp; Zhang, X. (2013).  Consumer experience analysis:  A case study of Apple Inc. from 	consumers’ perspectives in experience marketing. Jonkoping University. 1-86</a:t>
            </a:r>
          </a:p>
          <a:p>
            <a:pPr marL="463550" indent="-46355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Reference for Business. (n. d), Apple Computer, Inc.: Company profile, information, 	business 	description, history, background information on Apple Computers. </a:t>
            </a:r>
          </a:p>
          <a:p>
            <a:pPr marL="463550" indent="-46355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Rogers, D. &amp; Lee, R. (2016). Strategic opportunities and decision-making: A case of Apple 	computers.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Insync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Supply Chain.</a:t>
            </a: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8266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819</TotalTime>
  <Words>2150</Words>
  <Application>Microsoft Office PowerPoint</Application>
  <PresentationFormat>On-screen Show (4:3)</PresentationFormat>
  <Paragraphs>166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Century Gothic</vt:lpstr>
      <vt:lpstr>Times New Roman</vt:lpstr>
      <vt:lpstr>Wingdings</vt:lpstr>
      <vt:lpstr>Wingdings 2</vt:lpstr>
      <vt:lpstr>Austin</vt:lpstr>
      <vt:lpstr>Exploratory Research Survey </vt:lpstr>
      <vt:lpstr>Background</vt:lpstr>
      <vt:lpstr>Beginnings</vt:lpstr>
      <vt:lpstr>Apple 1 and Apple II</vt:lpstr>
      <vt:lpstr>Apple III</vt:lpstr>
      <vt:lpstr>Apple Initial Public Offering (IPO)</vt:lpstr>
      <vt:lpstr>Target Market</vt:lpstr>
      <vt:lpstr>Decision-Making Aspects </vt:lpstr>
      <vt:lpstr>Market Segment</vt:lpstr>
      <vt:lpstr>Consumer Influences: Personal Factors</vt:lpstr>
      <vt:lpstr>Product Factors </vt:lpstr>
      <vt:lpstr>Situational Factors </vt:lpstr>
      <vt:lpstr>Marketing Strategy: Question 1</vt:lpstr>
      <vt:lpstr>Question 2</vt:lpstr>
      <vt:lpstr>Question 3</vt:lpstr>
      <vt:lpstr>Question 4</vt:lpstr>
      <vt:lpstr>Question 5</vt:lpstr>
      <vt:lpstr>Question 6</vt:lpstr>
      <vt:lpstr>Consumer Behavior Survey</vt:lpstr>
      <vt:lpstr>Consumer Behavior Survey Con’t</vt:lpstr>
      <vt:lpstr>Research Methodology</vt:lpstr>
      <vt:lpstr>Findings</vt:lpstr>
      <vt:lpstr>Recommendations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Exploratory Research Survey</dc:title>
  <dc:creator>Windows User</dc:creator>
  <cp:lastModifiedBy>Windows User</cp:lastModifiedBy>
  <cp:revision>64</cp:revision>
  <dcterms:created xsi:type="dcterms:W3CDTF">2019-03-08T09:06:47Z</dcterms:created>
  <dcterms:modified xsi:type="dcterms:W3CDTF">2019-03-09T01:55:59Z</dcterms:modified>
</cp:coreProperties>
</file>